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5" r:id="rId3"/>
  </p:sldMasterIdLst>
  <p:notesMasterIdLst>
    <p:notesMasterId r:id="rId24"/>
  </p:notesMasterIdLst>
  <p:sldIdLst>
    <p:sldId id="256" r:id="rId4"/>
    <p:sldId id="263" r:id="rId5"/>
    <p:sldId id="272" r:id="rId6"/>
    <p:sldId id="317" r:id="rId7"/>
    <p:sldId id="308" r:id="rId8"/>
    <p:sldId id="318" r:id="rId9"/>
    <p:sldId id="266" r:id="rId10"/>
    <p:sldId id="320" r:id="rId11"/>
    <p:sldId id="265" r:id="rId12"/>
    <p:sldId id="319" r:id="rId13"/>
    <p:sldId id="322" r:id="rId14"/>
    <p:sldId id="325" r:id="rId15"/>
    <p:sldId id="323" r:id="rId16"/>
    <p:sldId id="307" r:id="rId17"/>
    <p:sldId id="292" r:id="rId18"/>
    <p:sldId id="321" r:id="rId19"/>
    <p:sldId id="306" r:id="rId20"/>
    <p:sldId id="311" r:id="rId21"/>
    <p:sldId id="315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19562FE8-39CD-4A67-8807-2EE858F1DAC3}">
          <p14:sldIdLst>
            <p14:sldId id="256"/>
            <p14:sldId id="263"/>
          </p14:sldIdLst>
        </p14:section>
        <p14:section name="Introduction" id="{5D7306BC-1481-4007-8803-16FF8A029601}">
          <p14:sldIdLst>
            <p14:sldId id="272"/>
          </p14:sldIdLst>
        </p14:section>
        <p14:section name="The project" id="{22478D10-122F-41E2-8CD2-5CCB43C6FAC4}">
          <p14:sldIdLst>
            <p14:sldId id="317"/>
            <p14:sldId id="308"/>
            <p14:sldId id="318"/>
            <p14:sldId id="266"/>
            <p14:sldId id="320"/>
            <p14:sldId id="265"/>
            <p14:sldId id="319"/>
            <p14:sldId id="322"/>
            <p14:sldId id="325"/>
            <p14:sldId id="323"/>
            <p14:sldId id="307"/>
            <p14:sldId id="292"/>
            <p14:sldId id="321"/>
          </p14:sldIdLst>
        </p14:section>
        <p14:section name="Demo" id="{09255E15-01A3-4C72-97A1-A23DB653C495}">
          <p14:sldIdLst>
            <p14:sldId id="306"/>
          </p14:sldIdLst>
        </p14:section>
        <p14:section name="Let's dive into the code" id="{98724EBE-83D2-4CA0-AB35-14A09104A679}">
          <p14:sldIdLst>
            <p14:sldId id="311"/>
          </p14:sldIdLst>
        </p14:section>
        <p14:section name="Conclusions" id="{4E7D7BD1-12AD-48F2-AEA1-D63FB5398B1B}">
          <p14:sldIdLst>
            <p14:sldId id="31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F0D9"/>
    <a:srgbClr val="404040"/>
    <a:srgbClr val="D0D0D0"/>
    <a:srgbClr val="75C539"/>
    <a:srgbClr val="73BE40"/>
    <a:srgbClr val="558B2F"/>
    <a:srgbClr val="AED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3" autoAdjust="0"/>
    <p:restoredTop sz="89048" autoAdjust="0"/>
  </p:normalViewPr>
  <p:slideViewPr>
    <p:cSldViewPr snapToGrid="0">
      <p:cViewPr varScale="1">
        <p:scale>
          <a:sx n="95" d="100"/>
          <a:sy n="95" d="100"/>
        </p:scale>
        <p:origin x="200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65C4D-AF33-49BA-B7BA-75D5CF245870}" type="datetimeFigureOut">
              <a:rPr lang="it-IT" smtClean="0"/>
              <a:t>08/07/20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E5B3-CEFE-4AEF-B353-B5103F659A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3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66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94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91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15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31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11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943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28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98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7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66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8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9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49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87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model_view</a:t>
            </a:r>
            <a:endParaRPr lang="it-IT" dirty="0"/>
          </a:p>
          <a:p>
            <a:r>
              <a:rPr lang="it-IT" dirty="0" err="1"/>
              <a:t>live_data</a:t>
            </a:r>
            <a:endParaRPr lang="it-IT" dirty="0"/>
          </a:p>
          <a:p>
            <a:r>
              <a:rPr lang="it-IT" dirty="0" err="1"/>
              <a:t>shared_preference</a:t>
            </a:r>
            <a:endParaRPr lang="it-IT" dirty="0"/>
          </a:p>
          <a:p>
            <a:r>
              <a:rPr lang="it-IT" dirty="0" err="1"/>
              <a:t>navigation</a:t>
            </a:r>
            <a:endParaRPr lang="it-IT" dirty="0"/>
          </a:p>
          <a:p>
            <a:r>
              <a:rPr lang="it-IT" dirty="0" err="1"/>
              <a:t>intent</a:t>
            </a:r>
            <a:endParaRPr lang="it-IT" dirty="0"/>
          </a:p>
          <a:p>
            <a:r>
              <a:rPr lang="it-IT" dirty="0"/>
              <a:t>retrofit</a:t>
            </a:r>
          </a:p>
          <a:p>
            <a:r>
              <a:rPr lang="it-IT" dirty="0" err="1"/>
              <a:t>websocket</a:t>
            </a:r>
            <a:endParaRPr lang="it-IT" dirty="0"/>
          </a:p>
          <a:p>
            <a:r>
              <a:rPr lang="it-IT" dirty="0" err="1"/>
              <a:t>view_binding</a:t>
            </a:r>
            <a:endParaRPr lang="it-IT" dirty="0"/>
          </a:p>
          <a:p>
            <a:r>
              <a:rPr lang="it-IT" dirty="0"/>
              <a:t>room</a:t>
            </a:r>
          </a:p>
          <a:p>
            <a:r>
              <a:rPr lang="it-IT" dirty="0" err="1"/>
              <a:t>recycler_view</a:t>
            </a:r>
            <a:endParaRPr lang="it-IT" dirty="0"/>
          </a:p>
          <a:p>
            <a:r>
              <a:rPr lang="it-IT" dirty="0" err="1"/>
              <a:t>jackson</a:t>
            </a:r>
            <a:endParaRPr lang="it-IT" dirty="0"/>
          </a:p>
          <a:p>
            <a:r>
              <a:rPr lang="it-IT" dirty="0" err="1"/>
              <a:t>rx_java</a:t>
            </a:r>
            <a:endParaRPr lang="it-IT" dirty="0"/>
          </a:p>
          <a:p>
            <a:r>
              <a:rPr lang="it-IT" dirty="0" err="1"/>
              <a:t>timber</a:t>
            </a:r>
            <a:endParaRPr lang="it-IT" dirty="0"/>
          </a:p>
          <a:p>
            <a:r>
              <a:rPr lang="it-IT" dirty="0" err="1"/>
              <a:t>firebase</a:t>
            </a:r>
            <a:endParaRPr lang="it-IT" dirty="0"/>
          </a:p>
          <a:p>
            <a:r>
              <a:rPr lang="it-IT" dirty="0"/>
              <a:t>dagger2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6E5B3-CEFE-4AEF-B353-B5103F659A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1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3"/>
          <p:cNvSpPr txBox="1">
            <a:spLocks noChangeArrowheads="1"/>
          </p:cNvSpPr>
          <p:nvPr userDrawn="1"/>
        </p:nvSpPr>
        <p:spPr>
          <a:xfrm>
            <a:off x="903353" y="2160590"/>
            <a:ext cx="114652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 bla abl</a:t>
            </a:r>
          </a:p>
        </p:txBody>
      </p:sp>
    </p:spTree>
    <p:extLst>
      <p:ext uri="{BB962C8B-B14F-4D97-AF65-F5344CB8AC3E}">
        <p14:creationId xmlns:p14="http://schemas.microsoft.com/office/powerpoint/2010/main" val="547793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4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6368-61CF-4507-8060-34DFE3D181E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6791-5DCE-48AF-AF82-B17B0DAF7211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261B-981A-4A1E-8576-0975D8796F0B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FB98-CB5D-4012-8B60-740C5DB777DA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0B-43C6-4252-BAFC-26E3B2105B0F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D28D-D712-4376-9755-A38A57A1300D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AB9B-A1C6-469F-A136-2480EFC5F3BC}" type="datetime1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9FCB-D224-4CAB-8EC1-FCB25C44EC9B}" type="datetime1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B7D0-647F-4EDB-8C10-4341B6997904}" type="datetime1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BE8C-D782-4075-A867-666D7CD7CF69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C0BC-6616-406A-969A-19B75CE6997B}" type="datetime1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2DAD-EA8B-4EAD-BC70-435881FE7AB8}" type="datetime1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7F10-F60F-4929-8489-9A0D1A65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xcesc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view-binding#java" TargetMode="External"/><Relationship Id="rId13" Type="http://schemas.openxmlformats.org/officeDocument/2006/relationships/hyperlink" Target="https://firebase.google.com/docs/crashlytics/get-started?authuser=0&amp;platform=androi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FasterXML/jackson" TargetMode="External"/><Relationship Id="rId12" Type="http://schemas.openxmlformats.org/officeDocument/2006/relationships/hyperlink" Target="https://github.com/JakeWharton/timb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aikSoftware/StompProtocolAndroid" TargetMode="External"/><Relationship Id="rId11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hyperlink" Target="https://square.github.io/okhttp/" TargetMode="External"/><Relationship Id="rId10" Type="http://schemas.openxmlformats.org/officeDocument/2006/relationships/hyperlink" Target="https://developer.android.com/guide/navigation/navigation-pass-data" TargetMode="External"/><Relationship Id="rId4" Type="http://schemas.openxmlformats.org/officeDocument/2006/relationships/hyperlink" Target="https://square.github.io/retrofit/" TargetMode="External"/><Relationship Id="rId9" Type="http://schemas.openxmlformats.org/officeDocument/2006/relationships/hyperlink" Target="https://github.com/google/dagg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UfBwd1IXW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play.google.com/store/apps/details?id=it.fmt.games.reversi.androi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xcesco/reversi" TargetMode="External"/><Relationship Id="rId5" Type="http://schemas.openxmlformats.org/officeDocument/2006/relationships/hyperlink" Target="https://github.com/xcesco/reversi-backend" TargetMode="External"/><Relationship Id="rId4" Type="http://schemas.openxmlformats.org/officeDocument/2006/relationships/hyperlink" Target="https://github.com/xcesco/reversi-androi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fngo.it/regole.asp" TargetMode="External"/><Relationship Id="rId4" Type="http://schemas.openxmlformats.org/officeDocument/2006/relationships/hyperlink" Target="https://en.wikipedia.org/wiki/Revers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hyperlink" Target="https://836c360b507d.ngrok.io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fmt-reversi.herokuapp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8"/>
          <p:cNvSpPr txBox="1">
            <a:spLocks noChangeArrowheads="1"/>
          </p:cNvSpPr>
          <p:nvPr/>
        </p:nvSpPr>
        <p:spPr>
          <a:xfrm>
            <a:off x="2092411" y="1918506"/>
            <a:ext cx="7694752" cy="1646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it-IT" noProof="1">
                <a:solidFill>
                  <a:srgbClr val="90C226"/>
                </a:solidFill>
                <a:latin typeface="Trebuchet MS" panose="020B0603020202020204"/>
              </a:rPr>
              <a:t>FMT Reversi Android</a:t>
            </a:r>
          </a:p>
        </p:txBody>
      </p:sp>
      <p:sp>
        <p:nvSpPr>
          <p:cNvPr id="11" name="Rettangolo 9"/>
          <p:cNvSpPr txBox="1">
            <a:spLocks noChangeArrowheads="1"/>
          </p:cNvSpPr>
          <p:nvPr/>
        </p:nvSpPr>
        <p:spPr>
          <a:xfrm>
            <a:off x="2018210" y="3826059"/>
            <a:ext cx="7768959" cy="141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b="1" noProof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Trebuchet MS" panose="020B0603020202020204"/>
              </a:rPr>
              <a:t>by </a:t>
            </a:r>
          </a:p>
          <a:p>
            <a:pPr>
              <a:buClr>
                <a:srgbClr val="90C226"/>
              </a:buClr>
              <a:defRPr/>
            </a:pPr>
            <a:r>
              <a:rPr lang="it-IT" dirty="0">
                <a:hlinkClick r:id="rId4"/>
              </a:rPr>
              <a:t>Francesco Benincasa</a:t>
            </a:r>
            <a:endParaRPr lang="it-IT" dirty="0"/>
          </a:p>
          <a:p>
            <a:pPr>
              <a:buClr>
                <a:srgbClr val="90C226"/>
              </a:buClr>
              <a:defRPr/>
            </a:pP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About 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1009772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dirty="0"/>
              <a:t>Retrofit: </a:t>
            </a:r>
            <a:r>
              <a:rPr lang="en-GB" dirty="0">
                <a:hlinkClick r:id="rId4"/>
              </a:rPr>
              <a:t>https://square.github.io/retrofit/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Okhttp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https://square.github.io/okhttp/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Websocket</a:t>
            </a:r>
            <a:r>
              <a:rPr lang="en-GB" dirty="0"/>
              <a:t> &amp; STOMP protocol: </a:t>
            </a:r>
            <a:r>
              <a:rPr lang="en-GB" dirty="0">
                <a:hlinkClick r:id="rId6"/>
              </a:rPr>
              <a:t>https://github.com/NaikSoftware/StompProtocolAndroid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Jackson: </a:t>
            </a:r>
            <a:r>
              <a:rPr lang="en-GB" dirty="0">
                <a:hlinkClick r:id="rId7"/>
              </a:rPr>
              <a:t>https://github.com/FasterXML/jackson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ViewBinding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https://developer.android.com/topic/libraries/view-binding#java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Daggger</a:t>
            </a:r>
            <a:r>
              <a:rPr lang="en-GB" dirty="0"/>
              <a:t>: </a:t>
            </a:r>
            <a:r>
              <a:rPr lang="en-GB" dirty="0">
                <a:hlinkClick r:id="rId9"/>
              </a:rPr>
              <a:t>https://github.com/google/dagger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Navigation component: </a:t>
            </a:r>
            <a:r>
              <a:rPr lang="en-GB" dirty="0">
                <a:hlinkClick r:id="rId10"/>
              </a:rPr>
              <a:t>https://developer.android.com/guide/navigation/navigation-pass-data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 err="1"/>
              <a:t>ModelView</a:t>
            </a:r>
            <a:r>
              <a:rPr lang="en-GB" dirty="0"/>
              <a:t> &amp; Live data components: </a:t>
            </a:r>
            <a:r>
              <a:rPr lang="en-GB" dirty="0">
                <a:hlinkClick r:id="rId11"/>
              </a:rPr>
              <a:t>https://developer.android.com/topic/libraries/architecture/livedata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Timber: </a:t>
            </a:r>
            <a:r>
              <a:rPr lang="en-GB" dirty="0">
                <a:hlinkClick r:id="rId12"/>
              </a:rPr>
              <a:t>https://github.com/JakeWharton/timber</a:t>
            </a:r>
            <a:endParaRPr lang="en-GB" dirty="0"/>
          </a:p>
          <a:p>
            <a:pPr>
              <a:buClr>
                <a:schemeClr val="accent6"/>
              </a:buClr>
            </a:pPr>
            <a:r>
              <a:rPr lang="en-GB" dirty="0"/>
              <a:t>Firebase</a:t>
            </a:r>
            <a:br>
              <a:rPr lang="en-GB" dirty="0"/>
            </a:br>
            <a:r>
              <a:rPr lang="en-GB" dirty="0">
                <a:hlinkClick r:id="rId13"/>
              </a:rPr>
              <a:t>https://firebase.google.com/docs/crashlytics/get-started?authuser=0&amp;platform=android</a:t>
            </a:r>
            <a:r>
              <a:rPr lang="en-GB" dirty="0"/>
              <a:t> </a:t>
            </a:r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40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WebSocket?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618565" y="2092864"/>
            <a:ext cx="4733364" cy="200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Game server contains match status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matches required in some case server start comunication with clients.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choice was Simple (or Streaming) Text Oriented Message Protocol (STOMP) on WebSocket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3AEAC-EBA3-304A-BEFD-3D1F0433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36" y="1569641"/>
            <a:ext cx="2680446" cy="446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D573C-006F-FC41-BF43-D8949F293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4" y="4477863"/>
            <a:ext cx="5937624" cy="17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WebSocket?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4E31-F94D-B243-B709-DA3F8EFC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4" y="1917912"/>
            <a:ext cx="6015691" cy="4733658"/>
          </a:xfrm>
          <a:prstGeom prst="rect">
            <a:avLst/>
          </a:prstGeom>
        </p:spPr>
      </p:pic>
      <p:sp>
        <p:nvSpPr>
          <p:cNvPr id="8" name="Rettangolo 3">
            <a:extLst>
              <a:ext uri="{FF2B5EF4-FFF2-40B4-BE49-F238E27FC236}">
                <a16:creationId xmlns:a16="http://schemas.microsoft.com/office/drawing/2014/main" id="{F3E55585-0852-6745-B053-BCA6E995B5B3}"/>
              </a:ext>
            </a:extLst>
          </p:cNvPr>
          <p:cNvSpPr txBox="1">
            <a:spLocks noChangeArrowheads="1"/>
          </p:cNvSpPr>
          <p:nvPr/>
        </p:nvSpPr>
        <p:spPr>
          <a:xfrm>
            <a:off x="6669743" y="1917912"/>
            <a:ext cx="4733364" cy="43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connects to server with a web service (synchronized request-response)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receives an UUID will be used from server to identificate it.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 subscribe to match topic to receive server comunication.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JSON message, based on STOMP over WebSocket.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Clients send data to server and receive async message from server, until match finish.</a:t>
            </a:r>
          </a:p>
        </p:txBody>
      </p:sp>
    </p:spTree>
    <p:extLst>
      <p:ext uri="{BB962C8B-B14F-4D97-AF65-F5344CB8AC3E}">
        <p14:creationId xmlns:p14="http://schemas.microsoft.com/office/powerpoint/2010/main" val="32157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Why Live Data and View Model?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7974106" y="2764538"/>
            <a:ext cx="4101352" cy="373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Live data and view models allow to manage model changes on UI respecting UI components lifecycle</a:t>
            </a: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B2F7B-93E2-084C-AAF2-7F06C466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1" y="2079416"/>
            <a:ext cx="7009425" cy="40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Source code organization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4563-3014-524D-95FE-206000F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18" y="1572091"/>
            <a:ext cx="4335650" cy="5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C2124-0F20-214C-AEDE-3F0BAE2BE107}"/>
              </a:ext>
            </a:extLst>
          </p:cNvPr>
          <p:cNvGrpSpPr/>
          <p:nvPr/>
        </p:nvGrpSpPr>
        <p:grpSpPr>
          <a:xfrm>
            <a:off x="2065866" y="3234267"/>
            <a:ext cx="7894420" cy="2794000"/>
            <a:chOff x="2065866" y="3234267"/>
            <a:chExt cx="7894420" cy="2794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C0029E-8512-ED44-B80E-119CD652D9AF}"/>
                </a:ext>
              </a:extLst>
            </p:cNvPr>
            <p:cNvSpPr/>
            <p:nvPr/>
          </p:nvSpPr>
          <p:spPr>
            <a:xfrm>
              <a:off x="2065867" y="3234267"/>
              <a:ext cx="1998133" cy="762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0467CEB-7E81-4941-A475-1D4FDFDDBE48}"/>
                </a:ext>
              </a:extLst>
            </p:cNvPr>
            <p:cNvSpPr/>
            <p:nvPr/>
          </p:nvSpPr>
          <p:spPr>
            <a:xfrm>
              <a:off x="2065866" y="4044706"/>
              <a:ext cx="1998133" cy="83819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97E5F3-B939-D14A-816E-4670D4E7EECC}"/>
                </a:ext>
              </a:extLst>
            </p:cNvPr>
            <p:cNvSpPr/>
            <p:nvPr/>
          </p:nvSpPr>
          <p:spPr>
            <a:xfrm>
              <a:off x="2065867" y="4944533"/>
              <a:ext cx="1998133" cy="1083734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18805-5C50-5744-8DF2-F0A83BDB01B9}"/>
                </a:ext>
              </a:extLst>
            </p:cNvPr>
            <p:cNvCxnSpPr/>
            <p:nvPr/>
          </p:nvCxnSpPr>
          <p:spPr>
            <a:xfrm>
              <a:off x="4224528" y="3615267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AC38-E2F1-FD4F-90CF-DECF948F86B3}"/>
                </a:ext>
              </a:extLst>
            </p:cNvPr>
            <p:cNvCxnSpPr/>
            <p:nvPr/>
          </p:nvCxnSpPr>
          <p:spPr>
            <a:xfrm>
              <a:off x="4224528" y="4325451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7E12F-B8E7-974D-AC18-6F9B26AE5FB8}"/>
                </a:ext>
              </a:extLst>
            </p:cNvPr>
            <p:cNvCxnSpPr/>
            <p:nvPr/>
          </p:nvCxnSpPr>
          <p:spPr>
            <a:xfrm>
              <a:off x="4150640" y="5264235"/>
              <a:ext cx="288036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2AA6D-C4EA-DC46-8C03-B51C1F72BC1B}"/>
                </a:ext>
              </a:extLst>
            </p:cNvPr>
            <p:cNvSpPr txBox="1"/>
            <p:nvPr/>
          </p:nvSpPr>
          <p:spPr>
            <a:xfrm>
              <a:off x="7265416" y="3430601"/>
              <a:ext cx="21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Repositories package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CC448-AA04-A449-991F-31D444113232}"/>
                </a:ext>
              </a:extLst>
            </p:cNvPr>
            <p:cNvSpPr txBox="1"/>
            <p:nvPr/>
          </p:nvSpPr>
          <p:spPr>
            <a:xfrm>
              <a:off x="7234540" y="4140785"/>
              <a:ext cx="272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UI (activities, fragment etc)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12C8-A9E9-0740-B503-A7CBB53D748B}"/>
                </a:ext>
              </a:extLst>
            </p:cNvPr>
            <p:cNvSpPr txBox="1"/>
            <p:nvPr/>
          </p:nvSpPr>
          <p:spPr>
            <a:xfrm>
              <a:off x="7194520" y="5079569"/>
              <a:ext cx="138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View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511E-EF58-D04A-A884-52DBC503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5" y="1725635"/>
            <a:ext cx="5391645" cy="491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6447-E95E-FA44-AB05-BF1EDCBB8C0F}"/>
              </a:ext>
            </a:extLst>
          </p:cNvPr>
          <p:cNvSpPr txBox="1"/>
          <p:nvPr/>
        </p:nvSpPr>
        <p:spPr>
          <a:xfrm>
            <a:off x="6500970" y="2198302"/>
            <a:ext cx="409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1 activity, 4 fragments, 1 navigation graph</a:t>
            </a:r>
          </a:p>
        </p:txBody>
      </p:sp>
    </p:spTree>
    <p:extLst>
      <p:ext uri="{BB962C8B-B14F-4D97-AF65-F5344CB8AC3E}">
        <p14:creationId xmlns:p14="http://schemas.microsoft.com/office/powerpoint/2010/main" val="435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Navigation between fragments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22F21-9A0A-E54E-A81C-6B706DF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44" y="1775837"/>
            <a:ext cx="1478670" cy="2489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FF96E-1596-B748-8577-D5AAB828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395" y="1783426"/>
            <a:ext cx="1577931" cy="248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C2699-892C-B343-8D0D-3E315B2D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004" y="4528127"/>
            <a:ext cx="1306282" cy="2137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79696-839E-2449-9829-FE104756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198" y="4508248"/>
            <a:ext cx="1860747" cy="2054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F2697-661A-464E-BAED-A4C2DF094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489" y="1884413"/>
            <a:ext cx="1512007" cy="2482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C5DAA-84AE-8D4C-A430-A0F79496B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03" y="4410534"/>
            <a:ext cx="1306283" cy="215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EE643-4EF2-B643-912C-197C84C7C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3429" y="2726032"/>
            <a:ext cx="1558824" cy="2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347111" y="2160597"/>
            <a:ext cx="2124823" cy="5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It’s time to play!</a:t>
            </a: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sp>
        <p:nvSpPr>
          <p:cNvPr id="7" name="Rettangolo 3"/>
          <p:cNvSpPr txBox="1">
            <a:spLocks noChangeArrowheads="1"/>
          </p:cNvSpPr>
          <p:nvPr/>
        </p:nvSpPr>
        <p:spPr>
          <a:xfrm>
            <a:off x="2347111" y="2743201"/>
            <a:ext cx="7683690" cy="130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0C226"/>
              </a:buClr>
              <a:buNone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Android version available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Google Play Store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r>
              <a:rPr lang="it-IT" sz="16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https://play.google.com/store/apps/details?id=it.fmt.games.reversi.android</a:t>
            </a:r>
            <a:endParaRPr lang="it-IT" sz="1600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01" y="1432159"/>
            <a:ext cx="1323795" cy="164591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8" y="1869110"/>
            <a:ext cx="956428" cy="19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A8229-E229-D843-8925-7C57BE4CC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5" y="4046161"/>
            <a:ext cx="1856232" cy="181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D77CC-F9E3-9247-B70C-0B3EFD984595}"/>
              </a:ext>
            </a:extLst>
          </p:cNvPr>
          <p:cNvSpPr/>
          <p:nvPr/>
        </p:nvSpPr>
        <p:spPr>
          <a:xfrm>
            <a:off x="1234668" y="47441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Network match demo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8"/>
              </a:rPr>
              <a:t>https://youtu.be/RUfBwd1IXWg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on GitHub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FMT Reversi Android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FMT Reversi Backend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6"/>
              </a:rPr>
              <a:t>FMT Reversi source code on Github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201517" y="2160596"/>
            <a:ext cx="83593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FMT Reversi can be improved: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Support for other platform (web)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Improved IA for CPU players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Google play game service</a:t>
            </a:r>
          </a:p>
          <a:p>
            <a:pPr lvl="1"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PS4 version cooming soon!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Any question?</a:t>
            </a:r>
          </a:p>
          <a:p>
            <a:pPr lvl="1"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 marL="0" indent="0">
              <a:buClr>
                <a:srgbClr val="90C226"/>
              </a:buClr>
              <a:buNone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33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Roadmap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64941" y="2160596"/>
            <a:ext cx="82474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Intro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project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Demo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Let’s dive into the code</a:t>
            </a:r>
          </a:p>
          <a:p>
            <a:pPr>
              <a:buClr>
                <a:srgbClr val="90C226"/>
              </a:buClr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813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2668276"/>
            <a:ext cx="7059827" cy="1325563"/>
          </a:xfrm>
        </p:spPr>
        <p:txBody>
          <a:bodyPr/>
          <a:lstStyle/>
          <a:p>
            <a:r>
              <a:rPr lang="en-GB" dirty="0">
                <a:solidFill>
                  <a:srgbClr val="75C539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Introduction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ttangolo 3"/>
          <p:cNvSpPr txBox="1">
            <a:spLocks noChangeArrowheads="1"/>
          </p:cNvSpPr>
          <p:nvPr/>
        </p:nvSpPr>
        <p:spPr>
          <a:xfrm>
            <a:off x="2175391" y="2160596"/>
            <a:ext cx="78002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aim of the project is to realize a Reversi implementation on Android platform: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on the same device</a:t>
            </a:r>
          </a:p>
          <a:p>
            <a:pPr lvl="1"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Match between two devices (each player on his own device)</a:t>
            </a: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The game rules are based on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4"/>
              </a:rPr>
              <a:t>Reversi on Wikipedia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rPr>
              <a:t> and </a:t>
            </a:r>
            <a:r>
              <a:rPr lang="it-IT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  <a:hlinkClick r:id="rId5"/>
              </a:rPr>
              <a:t>Federazione Nazionale Gioco Othello</a:t>
            </a: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buFont typeface="Arial" panose="020B0604020202020204" pitchFamily="34" charset="0"/>
              <a:buChar char="•"/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41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what did we use?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27" y="5461538"/>
            <a:ext cx="826192" cy="8261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12565"/>
            <a:ext cx="637092" cy="11887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44" y="1965541"/>
            <a:ext cx="2065564" cy="115671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0" y="2026184"/>
            <a:ext cx="3867150" cy="11811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62" y="5539028"/>
            <a:ext cx="1497140" cy="378472"/>
          </a:xfrm>
          <a:prstGeom prst="rect">
            <a:avLst/>
          </a:prstGeom>
        </p:spPr>
      </p:pic>
      <p:pic>
        <p:nvPicPr>
          <p:cNvPr id="1036" name="Picture 12" descr="https://www.lffl.org/wp-content/uploads/2019/01/openjd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9" y="2363247"/>
            <a:ext cx="1052893" cy="10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455" y="5461538"/>
            <a:ext cx="1835395" cy="91192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458" y="4073211"/>
            <a:ext cx="885256" cy="88525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78" y="3758657"/>
            <a:ext cx="1595581" cy="885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821" y="2953770"/>
            <a:ext cx="13081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E4FC5-378F-7241-A4DB-831BEEEC5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8737" y="3758657"/>
            <a:ext cx="21082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3453" y="5093238"/>
            <a:ext cx="113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The project - modules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4172712" y="2077752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Reversi-core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2334006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android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6096000" y="4619117"/>
            <a:ext cx="22402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Reversi-</a:t>
            </a:r>
            <a:r>
              <a:rPr lang="it-IT" dirty="0" err="1"/>
              <a:t>backend</a:t>
            </a:r>
            <a:endParaRPr lang="it-IT" dirty="0"/>
          </a:p>
        </p:txBody>
      </p:sp>
      <p:cxnSp>
        <p:nvCxnSpPr>
          <p:cNvPr id="4" name="Connettore 2 3"/>
          <p:cNvCxnSpPr>
            <a:cxnSpLocks/>
            <a:stCxn id="7" idx="0"/>
            <a:endCxn id="2" idx="2"/>
          </p:cNvCxnSpPr>
          <p:nvPr/>
        </p:nvCxnSpPr>
        <p:spPr>
          <a:xfrm flipV="1">
            <a:off x="3454146" y="3037872"/>
            <a:ext cx="1838706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8" idx="0"/>
            <a:endCxn id="2" idx="2"/>
          </p:cNvCxnSpPr>
          <p:nvPr/>
        </p:nvCxnSpPr>
        <p:spPr>
          <a:xfrm flipH="1" flipV="1">
            <a:off x="5292852" y="3037872"/>
            <a:ext cx="1923288" cy="15812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4">
            <a:extLst>
              <a:ext uri="{FF2B5EF4-FFF2-40B4-BE49-F238E27FC236}">
                <a16:creationId xmlns:a16="http://schemas.microsoft.com/office/drawing/2014/main" id="{1FCCD541-33FC-A442-8F6A-6442AFAE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87" y="4005072"/>
            <a:ext cx="1033422" cy="513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FE5EC-CBFC-9142-9087-DACE2E95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87" y="3818417"/>
            <a:ext cx="676001" cy="8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Build process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54" y="2493645"/>
            <a:ext cx="2065564" cy="11567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3" y="5032664"/>
            <a:ext cx="1835395" cy="91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C67E2-96B3-0C48-B8B1-B367BECD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919" y="3757812"/>
            <a:ext cx="955044" cy="113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5CED-DBD4-F74E-A86E-5C10C77F0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39" y="3935470"/>
            <a:ext cx="1130300" cy="736600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144061E3-CF14-D847-8256-B84FE063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4" y="2682365"/>
            <a:ext cx="885256" cy="885256"/>
          </a:xfrm>
          <a:prstGeom prst="rect">
            <a:avLst/>
          </a:prstGeom>
        </p:spPr>
      </p:pic>
      <p:pic>
        <p:nvPicPr>
          <p:cNvPr id="19" name="Immagine 3">
            <a:extLst>
              <a:ext uri="{FF2B5EF4-FFF2-40B4-BE49-F238E27FC236}">
                <a16:creationId xmlns:a16="http://schemas.microsoft.com/office/drawing/2014/main" id="{4B6E2283-216C-5F4D-93F5-884F791C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176" y="2682365"/>
            <a:ext cx="826192" cy="82619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2DFE97B-D799-9945-A981-F1551BAC795F}"/>
              </a:ext>
            </a:extLst>
          </p:cNvPr>
          <p:cNvSpPr/>
          <p:nvPr/>
        </p:nvSpPr>
        <p:spPr>
          <a:xfrm>
            <a:off x="1491144" y="4018954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55A042C-907A-AD4A-9215-F1AD285E0B2E}"/>
              </a:ext>
            </a:extLst>
          </p:cNvPr>
          <p:cNvSpPr/>
          <p:nvPr/>
        </p:nvSpPr>
        <p:spPr>
          <a:xfrm>
            <a:off x="6297289" y="2939621"/>
            <a:ext cx="1223024" cy="307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FE0BF0B-E316-164F-AA9E-8EA97FFEEDB2}"/>
              </a:ext>
            </a:extLst>
          </p:cNvPr>
          <p:cNvSpPr/>
          <p:nvPr/>
        </p:nvSpPr>
        <p:spPr>
          <a:xfrm>
            <a:off x="8377882" y="4049251"/>
            <a:ext cx="473123" cy="88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72F130-78C4-0D45-808C-4364C7EF6F20}"/>
              </a:ext>
            </a:extLst>
          </p:cNvPr>
          <p:cNvSpPr/>
          <p:nvPr/>
        </p:nvSpPr>
        <p:spPr>
          <a:xfrm>
            <a:off x="4936724" y="4009512"/>
            <a:ext cx="473123" cy="8852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3FE3E-70D7-B34C-AA4D-A20085A264E9}"/>
              </a:ext>
            </a:extLst>
          </p:cNvPr>
          <p:cNvSpPr/>
          <p:nvPr/>
        </p:nvSpPr>
        <p:spPr>
          <a:xfrm>
            <a:off x="7398795" y="5034245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0"/>
              </a:rPr>
              <a:t>https://fmt-reversi.herokuapp.com/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099AC-3F58-D142-AC41-B8606CCF9C12}"/>
              </a:ext>
            </a:extLst>
          </p:cNvPr>
          <p:cNvSpPr/>
          <p:nvPr/>
        </p:nvSpPr>
        <p:spPr>
          <a:xfrm>
            <a:off x="3507404" y="5038964"/>
            <a:ext cx="32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11"/>
              </a:rPr>
              <a:t>https://836c360b507d.ngrok.io</a:t>
            </a:r>
            <a:r>
              <a:rPr lang="en-GB" dirty="0"/>
              <a:t> 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0644-CBA6-6044-B1FF-B81003820356}"/>
              </a:ext>
            </a:extLst>
          </p:cNvPr>
          <p:cNvSpPr txBox="1"/>
          <p:nvPr/>
        </p:nvSpPr>
        <p:spPr>
          <a:xfrm>
            <a:off x="610861" y="1974281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Android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24A06-0E54-1E47-8BFB-1844480ACD04}"/>
              </a:ext>
            </a:extLst>
          </p:cNvPr>
          <p:cNvSpPr txBox="1"/>
          <p:nvPr/>
        </p:nvSpPr>
        <p:spPr>
          <a:xfrm>
            <a:off x="5732139" y="1905710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418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BC299-76D4-1C4A-9D26-581D5100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54" y="2425763"/>
            <a:ext cx="4458596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F9A50-1224-994A-8F53-2F6E3F2E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2656494"/>
            <a:ext cx="3904356" cy="3083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8D34CB-E628-E54E-83B9-92A2D967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440" y="4098756"/>
            <a:ext cx="4347268" cy="265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38D50-685E-D045-BE9B-8A8CD0F295AB}"/>
              </a:ext>
            </a:extLst>
          </p:cNvPr>
          <p:cNvSpPr txBox="1"/>
          <p:nvPr/>
        </p:nvSpPr>
        <p:spPr>
          <a:xfrm>
            <a:off x="950976" y="2056431"/>
            <a:ext cx="695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NGROK was used to expose local server on the web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2588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</a:rPr>
              <a:t>Backend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EF0E7-2ACA-4E4D-BB4C-C283DB6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54" y="2255553"/>
            <a:ext cx="4167990" cy="268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1FA1E-99BC-1642-827A-41562620AB9A}"/>
              </a:ext>
            </a:extLst>
          </p:cNvPr>
          <p:cNvSpPr txBox="1"/>
          <p:nvPr/>
        </p:nvSpPr>
        <p:spPr>
          <a:xfrm>
            <a:off x="1271016" y="1733246"/>
            <a:ext cx="613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To deploy backend server, github, travis and heroku were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05073-DEF2-9748-AB01-10FE8FE4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63" y="2255553"/>
            <a:ext cx="3862061" cy="3578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7BB75-F148-7E49-8B5E-A38BB88F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745880"/>
            <a:ext cx="4675957" cy="2666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3501087" y="592349"/>
            <a:ext cx="7059827" cy="1325563"/>
          </a:xfrm>
        </p:spPr>
        <p:txBody>
          <a:bodyPr/>
          <a:lstStyle/>
          <a:p>
            <a:r>
              <a:rPr lang="it-IT" sz="3600" noProof="1">
                <a:solidFill>
                  <a:srgbClr val="90C226"/>
                </a:solidFill>
                <a:latin typeface="Trebuchet MS" panose="020B0603020202020204"/>
                <a:ea typeface="Tahoma" panose="020B0604030504040204" pitchFamily="34" charset="0"/>
                <a:cs typeface="Tahoma" panose="020B0604030504040204" pitchFamily="34" charset="0"/>
              </a:rPr>
              <a:t>Android development</a:t>
            </a:r>
            <a:endParaRPr lang="en-US" dirty="0">
              <a:solidFill>
                <a:srgbClr val="75C539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BF3CD-C6D2-2744-85FF-AF3C34BF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40" y="2092863"/>
            <a:ext cx="5850974" cy="3771654"/>
          </a:xfrm>
          <a:prstGeom prst="rect">
            <a:avLst/>
          </a:prstGeom>
        </p:spPr>
      </p:pic>
      <p:sp>
        <p:nvSpPr>
          <p:cNvPr id="19" name="Rettangolo 3">
            <a:extLst>
              <a:ext uri="{FF2B5EF4-FFF2-40B4-BE49-F238E27FC236}">
                <a16:creationId xmlns:a16="http://schemas.microsoft.com/office/drawing/2014/main" id="{4B2CDAC4-3553-9F4A-A970-C8D50D29EB2E}"/>
              </a:ext>
            </a:extLst>
          </p:cNvPr>
          <p:cNvSpPr txBox="1">
            <a:spLocks noChangeArrowheads="1"/>
          </p:cNvSpPr>
          <p:nvPr/>
        </p:nvSpPr>
        <p:spPr>
          <a:xfrm>
            <a:off x="1304051" y="2092863"/>
            <a:ext cx="8598907" cy="430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it-IT" sz="2100" dirty="0" err="1"/>
              <a:t>View</a:t>
            </a:r>
            <a:r>
              <a:rPr lang="it-IT" sz="2100" dirty="0"/>
              <a:t> model &amp; live data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Shared</a:t>
            </a:r>
            <a:r>
              <a:rPr lang="it-IT" sz="2100" dirty="0"/>
              <a:t> </a:t>
            </a:r>
            <a:r>
              <a:rPr lang="it-IT" sz="2100" dirty="0" err="1"/>
              <a:t>preferences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Navigation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Intent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Retrofit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Websocket</a:t>
            </a:r>
            <a:r>
              <a:rPr lang="it-IT" sz="2100" dirty="0"/>
              <a:t> &amp; STOMP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Recycler</a:t>
            </a:r>
            <a:r>
              <a:rPr lang="it-IT" sz="2100" dirty="0"/>
              <a:t> </a:t>
            </a:r>
            <a:r>
              <a:rPr lang="it-IT" sz="2100" dirty="0" err="1"/>
              <a:t>View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Jackson</a:t>
            </a:r>
          </a:p>
          <a:p>
            <a:pPr>
              <a:buClr>
                <a:schemeClr val="accent6"/>
              </a:buClr>
            </a:pPr>
            <a:r>
              <a:rPr lang="it-IT" sz="2100" dirty="0"/>
              <a:t>RX java</a:t>
            </a:r>
          </a:p>
          <a:p>
            <a:pPr>
              <a:buClr>
                <a:schemeClr val="accent6"/>
              </a:buClr>
            </a:pPr>
            <a:r>
              <a:rPr lang="it-IT" sz="2100" dirty="0" err="1"/>
              <a:t>Timber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 err="1"/>
              <a:t>Firebase</a:t>
            </a:r>
            <a:endParaRPr lang="it-IT" sz="2100" dirty="0"/>
          </a:p>
          <a:p>
            <a:pPr>
              <a:buClr>
                <a:schemeClr val="accent6"/>
              </a:buClr>
            </a:pPr>
            <a:r>
              <a:rPr lang="it-IT" sz="2100" dirty="0"/>
              <a:t>Dagger2</a:t>
            </a:r>
          </a:p>
          <a:p>
            <a:endParaRPr lang="it-IT" dirty="0"/>
          </a:p>
          <a:p>
            <a:endParaRPr lang="it-IT" dirty="0"/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  <a:p>
            <a:pPr>
              <a:buClr>
                <a:srgbClr val="90C226"/>
              </a:buClr>
              <a:defRPr/>
            </a:pPr>
            <a:endParaRPr lang="it-IT" noProof="1">
              <a:solidFill>
                <a:sysClr val="windowText" lastClr="000000">
                  <a:lumMod val="75000"/>
                  <a:lumOff val="25000"/>
                </a:sys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10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5897</TotalTime>
  <Words>607</Words>
  <Application>Microsoft Macintosh PowerPoint</Application>
  <PresentationFormat>Widescreen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Trebuchet MS</vt:lpstr>
      <vt:lpstr>Wingdings 3</vt:lpstr>
      <vt:lpstr>Tema di Office</vt:lpstr>
      <vt:lpstr>Layout storyboard</vt:lpstr>
      <vt:lpstr>1_Tema di Office</vt:lpstr>
      <vt:lpstr>PowerPoint Presentation</vt:lpstr>
      <vt:lpstr>Roadmap</vt:lpstr>
      <vt:lpstr>Introduction</vt:lpstr>
      <vt:lpstr>The project - what did we use?</vt:lpstr>
      <vt:lpstr>The project - modules</vt:lpstr>
      <vt:lpstr>Build process</vt:lpstr>
      <vt:lpstr>Backend development</vt:lpstr>
      <vt:lpstr>Backend development</vt:lpstr>
      <vt:lpstr>Android development</vt:lpstr>
      <vt:lpstr>About Android development</vt:lpstr>
      <vt:lpstr>Why WebSocket?</vt:lpstr>
      <vt:lpstr>Why WebSocket?</vt:lpstr>
      <vt:lpstr>Why Live Data and View Model?</vt:lpstr>
      <vt:lpstr>Source code organization</vt:lpstr>
      <vt:lpstr>Navigation between fragments</vt:lpstr>
      <vt:lpstr>Navigation between fragments</vt:lpstr>
      <vt:lpstr>Demo</vt:lpstr>
      <vt:lpstr>Source code on GitHub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Francesco Benincasa</dc:creator>
  <cp:lastModifiedBy>Benincasa Francesco</cp:lastModifiedBy>
  <cp:revision>156</cp:revision>
  <dcterms:created xsi:type="dcterms:W3CDTF">2017-10-05T23:15:51Z</dcterms:created>
  <dcterms:modified xsi:type="dcterms:W3CDTF">2020-07-08T07:29:16Z</dcterms:modified>
</cp:coreProperties>
</file>